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9"/>
  </p:notesMasterIdLst>
  <p:sldIdLst>
    <p:sldId id="256" r:id="rId2"/>
    <p:sldId id="257" r:id="rId3"/>
    <p:sldId id="258" r:id="rId4"/>
    <p:sldId id="260" r:id="rId5"/>
    <p:sldId id="262" r:id="rId6"/>
    <p:sldId id="261" r:id="rId7"/>
    <p:sldId id="267" r:id="rId8"/>
    <p:sldId id="268" r:id="rId9"/>
    <p:sldId id="259" r:id="rId10"/>
    <p:sldId id="263" r:id="rId11"/>
    <p:sldId id="264" r:id="rId12"/>
    <p:sldId id="265" r:id="rId13"/>
    <p:sldId id="266" r:id="rId14"/>
    <p:sldId id="272" r:id="rId15"/>
    <p:sldId id="269" r:id="rId16"/>
    <p:sldId id="270" r:id="rId17"/>
    <p:sldId id="271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lan Roberto Avendano Sudario" initials="ARAS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1538" autoAdjust="0"/>
  </p:normalViewPr>
  <p:slideViewPr>
    <p:cSldViewPr snapToGrid="0" snapToObjects="1">
      <p:cViewPr varScale="1">
        <p:scale>
          <a:sx n="64" d="100"/>
          <a:sy n="64" d="100"/>
        </p:scale>
        <p:origin x="724" y="48"/>
      </p:cViewPr>
      <p:guideLst/>
    </p:cSldViewPr>
  </p:slideViewPr>
  <p:notesTextViewPr>
    <p:cViewPr>
      <p:scale>
        <a:sx n="95" d="100"/>
        <a:sy n="9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tiff>
</file>

<file path=ppt/media/image12.tiff>
</file>

<file path=ppt/media/image13.tiff>
</file>

<file path=ppt/media/image14.tiff>
</file>

<file path=ppt/media/image15.tiff>
</file>

<file path=ppt/media/image2.png>
</file>

<file path=ppt/media/image3.tiff>
</file>

<file path=ppt/media/image4.png>
</file>

<file path=ppt/media/image5.png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D72CD4-761D-2441-BDF1-2D6DEF220E09}" type="datetimeFigureOut">
              <a:rPr lang="en-US" smtClean="0"/>
              <a:t>5/19/2019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D84E78-FB32-6D49-8B1B-4C6584B515F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6701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8641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4036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916154"/>
            <a:ext cx="9144000" cy="2387600"/>
          </a:xfrm>
        </p:spPr>
        <p:txBody>
          <a:bodyPr anchor="b"/>
          <a:lstStyle>
            <a:lvl1pPr algn="r">
              <a:defRPr sz="5400"/>
            </a:lvl1pPr>
          </a:lstStyle>
          <a:p>
            <a:r>
              <a:rPr lang="en-US" dirty="0"/>
              <a:t>CCPG1001</a:t>
            </a:r>
            <a:br>
              <a:rPr lang="en-US" dirty="0"/>
            </a:br>
            <a:r>
              <a:rPr lang="en-US" dirty="0" err="1"/>
              <a:t>Fundamentos</a:t>
            </a:r>
            <a:r>
              <a:rPr lang="en-US" dirty="0"/>
              <a:t> de </a:t>
            </a:r>
            <a:r>
              <a:rPr lang="en-US" dirty="0" err="1"/>
              <a:t>Programación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332228"/>
            <a:ext cx="9144000" cy="1655762"/>
          </a:xfrm>
        </p:spPr>
        <p:txBody>
          <a:bodyPr/>
          <a:lstStyle>
            <a:lvl1pPr marL="0" indent="0" algn="r">
              <a:buNone/>
              <a:defRPr sz="28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7851" y="285692"/>
            <a:ext cx="1200149" cy="120014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85692"/>
            <a:ext cx="3090862" cy="1262102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rgbClr val="00B0F0"/>
              </a:buClr>
              <a:defRPr/>
            </a:lvl1pPr>
            <a:lvl2pPr>
              <a:buClr>
                <a:srgbClr val="00B0F0"/>
              </a:buClr>
              <a:defRPr/>
            </a:lvl2pPr>
            <a:lvl3pPr>
              <a:buClr>
                <a:srgbClr val="00B0F0"/>
              </a:buClr>
              <a:defRPr/>
            </a:lvl3pPr>
            <a:lvl4pPr>
              <a:buClr>
                <a:srgbClr val="00B0F0"/>
              </a:buClr>
              <a:defRPr/>
            </a:lvl4pPr>
            <a:lvl5pPr>
              <a:buClr>
                <a:srgbClr val="00B0F0"/>
              </a:buCl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5/19/2019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5/19/2019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5/19/2019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1737F-4CC9-1F41-A576-007425200133}" type="datetimeFigureOut">
              <a:rPr lang="en-US" smtClean="0"/>
              <a:t>5/19/2019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6432548"/>
            <a:ext cx="12192000" cy="425452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43254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6356350"/>
            <a:ext cx="12192000" cy="87925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000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B0F0"/>
        </a:buClr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css/demo_default.htm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WFIEC/2019-1T/blob/master/cheatsheets/css3-cheat-sheet.pdf" TargetMode="External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kyleschaeffer.com/development/css-font-size-em-vs-px-vs-pt-vs/" TargetMode="External"/><Relationship Id="rId2" Type="http://schemas.openxmlformats.org/officeDocument/2006/relationships/hyperlink" Target="https://www.webdesignerdepot.com/2013/03/serif-vs-sans-the-final-battle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err="1" smtClean="0"/>
              <a:t>Desarrollo</a:t>
            </a:r>
            <a:r>
              <a:rPr lang="en-US" dirty="0" smtClean="0"/>
              <a:t> de </a:t>
            </a:r>
            <a:r>
              <a:rPr lang="en-US" dirty="0" err="1" smtClean="0"/>
              <a:t>Aplicaciones</a:t>
            </a:r>
            <a:r>
              <a:rPr lang="en-US" dirty="0" smtClean="0"/>
              <a:t> Web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CSS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038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Modelo</a:t>
            </a:r>
            <a:r>
              <a:rPr lang="en-US" dirty="0"/>
              <a:t> de </a:t>
            </a:r>
            <a:r>
              <a:rPr lang="en-US" dirty="0" err="1" smtClean="0"/>
              <a:t>caja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Box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5814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Modelo</a:t>
            </a:r>
            <a:r>
              <a:rPr lang="en-US" dirty="0" smtClean="0"/>
              <a:t> de </a:t>
            </a:r>
            <a:r>
              <a:rPr lang="en-US" dirty="0" err="1" smtClean="0"/>
              <a:t>Caja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Todos</a:t>
            </a:r>
            <a:r>
              <a:rPr lang="en-US" dirty="0" smtClean="0"/>
              <a:t> </a:t>
            </a:r>
            <a:r>
              <a:rPr lang="en-US" dirty="0" err="1" smtClean="0"/>
              <a:t>las</a:t>
            </a:r>
            <a:r>
              <a:rPr lang="en-US" dirty="0" smtClean="0"/>
              <a:t> </a:t>
            </a:r>
            <a:r>
              <a:rPr lang="en-US" dirty="0" err="1" smtClean="0"/>
              <a:t>etiquetas</a:t>
            </a:r>
            <a:r>
              <a:rPr lang="en-US" dirty="0" smtClean="0"/>
              <a:t> son </a:t>
            </a:r>
            <a:r>
              <a:rPr lang="en-US" b="1" dirty="0" err="1" smtClean="0"/>
              <a:t>cajas</a:t>
            </a:r>
            <a:r>
              <a:rPr lang="en-US" dirty="0" smtClean="0"/>
              <a:t>.</a:t>
            </a:r>
          </a:p>
          <a:p>
            <a:r>
              <a:rPr lang="en-US" dirty="0" smtClean="0"/>
              <a:t>Se </a:t>
            </a:r>
            <a:r>
              <a:rPr lang="en-US" dirty="0" err="1" smtClean="0"/>
              <a:t>utilizan</a:t>
            </a:r>
            <a:r>
              <a:rPr lang="en-US" dirty="0" smtClean="0"/>
              <a:t> en el </a:t>
            </a:r>
            <a:r>
              <a:rPr lang="en-US" b="1" dirty="0" err="1" smtClean="0"/>
              <a:t>diseño</a:t>
            </a:r>
            <a:r>
              <a:rPr lang="en-US" b="1" dirty="0" smtClean="0"/>
              <a:t> </a:t>
            </a:r>
            <a:r>
              <a:rPr lang="en-US" dirty="0" smtClean="0"/>
              <a:t>y </a:t>
            </a:r>
            <a:r>
              <a:rPr lang="en-US" b="1" dirty="0" err="1" smtClean="0"/>
              <a:t>maquetación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caja</a:t>
            </a:r>
            <a:r>
              <a:rPr lang="en-US" dirty="0" smtClean="0"/>
              <a:t> </a:t>
            </a:r>
            <a:r>
              <a:rPr lang="en-US" dirty="0" err="1" smtClean="0"/>
              <a:t>contiene</a:t>
            </a:r>
            <a:r>
              <a:rPr lang="en-US" dirty="0" smtClean="0"/>
              <a:t> </a:t>
            </a:r>
            <a:r>
              <a:rPr lang="en-US" dirty="0" err="1" smtClean="0"/>
              <a:t>otra</a:t>
            </a:r>
            <a:r>
              <a:rPr lang="en-US" dirty="0" smtClean="0"/>
              <a:t> </a:t>
            </a:r>
            <a:r>
              <a:rPr lang="en-US" dirty="0" err="1" smtClean="0"/>
              <a:t>caja</a:t>
            </a:r>
            <a:r>
              <a:rPr lang="en-US" dirty="0" smtClean="0"/>
              <a:t>.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8772"/>
          <a:stretch/>
        </p:blipFill>
        <p:spPr>
          <a:xfrm>
            <a:off x="6019800" y="365125"/>
            <a:ext cx="5882648" cy="6003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682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Modelo</a:t>
            </a:r>
            <a:r>
              <a:rPr lang="en-US" dirty="0" smtClean="0"/>
              <a:t> de </a:t>
            </a:r>
            <a:r>
              <a:rPr lang="en-US" dirty="0" err="1" smtClean="0"/>
              <a:t>Caja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>
              <a:defRPr/>
            </a:pPr>
            <a:r>
              <a:rPr lang="en-US" sz="2200" b="1" dirty="0" err="1" smtClean="0"/>
              <a:t>Margen</a:t>
            </a:r>
            <a:r>
              <a:rPr lang="en-US" sz="2200" b="1" dirty="0" smtClean="0"/>
              <a:t> (Margin)</a:t>
            </a:r>
            <a:endParaRPr lang="en-US" sz="2200" dirty="0"/>
          </a:p>
          <a:p>
            <a:pPr lvl="1">
              <a:defRPr/>
            </a:pPr>
            <a:r>
              <a:rPr lang="en-US" sz="1800" dirty="0" err="1" smtClean="0"/>
              <a:t>Separación</a:t>
            </a:r>
            <a:r>
              <a:rPr lang="en-US" sz="1800" dirty="0" smtClean="0"/>
              <a:t> </a:t>
            </a:r>
            <a:r>
              <a:rPr lang="en-US" sz="1800" dirty="0" err="1"/>
              <a:t>opcional</a:t>
            </a:r>
            <a:r>
              <a:rPr lang="en-US" sz="1800" dirty="0"/>
              <a:t> </a:t>
            </a:r>
            <a:r>
              <a:rPr lang="en-US" sz="1800" dirty="0" err="1"/>
              <a:t>existente</a:t>
            </a:r>
            <a:r>
              <a:rPr lang="en-US" sz="1800" dirty="0"/>
              <a:t> entre la </a:t>
            </a:r>
            <a:r>
              <a:rPr lang="en-US" sz="1800" dirty="0" err="1"/>
              <a:t>caja</a:t>
            </a:r>
            <a:r>
              <a:rPr lang="en-US" sz="1800" dirty="0"/>
              <a:t> y el resto de </a:t>
            </a:r>
            <a:r>
              <a:rPr lang="en-US" sz="1800" dirty="0" err="1"/>
              <a:t>cajas</a:t>
            </a:r>
            <a:r>
              <a:rPr lang="en-US" sz="1800" dirty="0"/>
              <a:t> </a:t>
            </a:r>
            <a:r>
              <a:rPr lang="en-US" sz="1800" dirty="0" err="1"/>
              <a:t>adyacentes</a:t>
            </a:r>
            <a:r>
              <a:rPr lang="en-US" sz="1800" dirty="0" smtClean="0"/>
              <a:t>.</a:t>
            </a:r>
          </a:p>
          <a:p>
            <a:pPr>
              <a:defRPr/>
            </a:pPr>
            <a:r>
              <a:rPr lang="en-US" sz="2200" b="1" dirty="0" smtClean="0"/>
              <a:t>Background-color</a:t>
            </a:r>
          </a:p>
          <a:p>
            <a:pPr>
              <a:defRPr/>
            </a:pPr>
            <a:r>
              <a:rPr lang="en-US" sz="2200" b="1" dirty="0" smtClean="0"/>
              <a:t>Background-image</a:t>
            </a:r>
          </a:p>
          <a:p>
            <a:pPr>
              <a:defRPr/>
            </a:pPr>
            <a:r>
              <a:rPr lang="en-US" sz="2200" b="1" dirty="0" err="1" smtClean="0"/>
              <a:t>Borde</a:t>
            </a:r>
            <a:r>
              <a:rPr lang="en-US" sz="2200" b="1" dirty="0" smtClean="0"/>
              <a:t> (Border)</a:t>
            </a:r>
            <a:endParaRPr lang="en-US" sz="2200" dirty="0"/>
          </a:p>
          <a:p>
            <a:pPr lvl="1">
              <a:defRPr/>
            </a:pPr>
            <a:r>
              <a:rPr lang="en-US" sz="1800" dirty="0" err="1" smtClean="0"/>
              <a:t>Línea</a:t>
            </a:r>
            <a:r>
              <a:rPr lang="en-US" sz="1800" dirty="0" smtClean="0"/>
              <a:t> </a:t>
            </a:r>
            <a:r>
              <a:rPr lang="en-US" sz="1800" dirty="0"/>
              <a:t>que </a:t>
            </a:r>
            <a:r>
              <a:rPr lang="en-US" sz="1800" dirty="0" err="1"/>
              <a:t>encierra</a:t>
            </a:r>
            <a:r>
              <a:rPr lang="en-US" sz="1800" dirty="0"/>
              <a:t> </a:t>
            </a:r>
            <a:r>
              <a:rPr lang="en-US" sz="1800" dirty="0" err="1"/>
              <a:t>completamente</a:t>
            </a:r>
            <a:r>
              <a:rPr lang="en-US" sz="1800" dirty="0"/>
              <a:t> el </a:t>
            </a:r>
            <a:r>
              <a:rPr lang="en-US" sz="1800" dirty="0" err="1"/>
              <a:t>contenido</a:t>
            </a:r>
            <a:r>
              <a:rPr lang="en-US" sz="1800" dirty="0"/>
              <a:t> y </a:t>
            </a:r>
            <a:r>
              <a:rPr lang="en-US" sz="1800" dirty="0" err="1"/>
              <a:t>su</a:t>
            </a:r>
            <a:r>
              <a:rPr lang="en-US" sz="1800" dirty="0"/>
              <a:t> </a:t>
            </a:r>
            <a:r>
              <a:rPr lang="en-US" sz="1800" dirty="0" err="1"/>
              <a:t>relleno</a:t>
            </a:r>
            <a:endParaRPr lang="en-US" sz="1800" dirty="0"/>
          </a:p>
          <a:p>
            <a:pPr>
              <a:defRPr/>
            </a:pPr>
            <a:r>
              <a:rPr lang="en-US" sz="2200" b="1" dirty="0" err="1" smtClean="0"/>
              <a:t>Relleno</a:t>
            </a:r>
            <a:r>
              <a:rPr lang="en-US" sz="2200" b="1" dirty="0" smtClean="0"/>
              <a:t> (Padding)</a:t>
            </a:r>
            <a:endParaRPr lang="en-US" sz="2200" dirty="0"/>
          </a:p>
          <a:p>
            <a:pPr lvl="1">
              <a:defRPr/>
            </a:pPr>
            <a:r>
              <a:rPr lang="en-US" sz="1800" dirty="0" err="1" smtClean="0"/>
              <a:t>Espacio</a:t>
            </a:r>
            <a:r>
              <a:rPr lang="en-US" sz="1800" dirty="0" smtClean="0"/>
              <a:t> </a:t>
            </a:r>
            <a:r>
              <a:rPr lang="en-US" sz="1800" dirty="0" err="1"/>
              <a:t>libre</a:t>
            </a:r>
            <a:r>
              <a:rPr lang="en-US" sz="1800" dirty="0"/>
              <a:t> </a:t>
            </a:r>
            <a:r>
              <a:rPr lang="en-US" sz="1800" dirty="0" err="1"/>
              <a:t>opcional</a:t>
            </a:r>
            <a:r>
              <a:rPr lang="en-US" sz="1800" dirty="0"/>
              <a:t> </a:t>
            </a:r>
            <a:r>
              <a:rPr lang="en-US" sz="1800" dirty="0" err="1"/>
              <a:t>existente</a:t>
            </a:r>
            <a:r>
              <a:rPr lang="en-US" sz="1800" dirty="0"/>
              <a:t> entre el </a:t>
            </a:r>
            <a:r>
              <a:rPr lang="en-US" sz="1800" dirty="0" err="1"/>
              <a:t>contenido</a:t>
            </a:r>
            <a:r>
              <a:rPr lang="en-US" sz="1800" dirty="0"/>
              <a:t> y el </a:t>
            </a:r>
            <a:r>
              <a:rPr lang="en-US" sz="1800" dirty="0" err="1" smtClean="0"/>
              <a:t>borde</a:t>
            </a:r>
            <a:endParaRPr lang="en-US" sz="1800" dirty="0" smtClean="0"/>
          </a:p>
          <a:p>
            <a:pPr>
              <a:defRPr/>
            </a:pPr>
            <a:r>
              <a:rPr lang="en-US" sz="2200" b="1" dirty="0" err="1" smtClean="0"/>
              <a:t>Contenido</a:t>
            </a:r>
            <a:r>
              <a:rPr lang="en-US" sz="2200" b="1" dirty="0" smtClean="0"/>
              <a:t> (Content)</a:t>
            </a:r>
            <a:endParaRPr lang="en-US" sz="1800" dirty="0"/>
          </a:p>
          <a:p>
            <a:pPr lvl="1">
              <a:defRPr/>
            </a:pPr>
            <a:r>
              <a:rPr lang="en-US" sz="1800" dirty="0" err="1" smtClean="0"/>
              <a:t>Contenido</a:t>
            </a:r>
            <a:r>
              <a:rPr lang="en-US" sz="1800" dirty="0" smtClean="0"/>
              <a:t> </a:t>
            </a:r>
            <a:r>
              <a:rPr lang="en-US" sz="1800" dirty="0"/>
              <a:t>HTML del </a:t>
            </a:r>
            <a:r>
              <a:rPr lang="en-US" sz="1800" dirty="0" err="1"/>
              <a:t>elemento</a:t>
            </a:r>
            <a:r>
              <a:rPr lang="en-US" sz="1800" dirty="0"/>
              <a:t> (las palabras de un </a:t>
            </a:r>
            <a:r>
              <a:rPr lang="en-US" sz="1800" dirty="0" err="1"/>
              <a:t>párrafo</a:t>
            </a:r>
            <a:r>
              <a:rPr lang="en-US" sz="1800" dirty="0"/>
              <a:t>, </a:t>
            </a:r>
            <a:r>
              <a:rPr lang="en-US" sz="1800" dirty="0" err="1"/>
              <a:t>una</a:t>
            </a:r>
            <a:r>
              <a:rPr lang="en-US" sz="1800" dirty="0"/>
              <a:t> imagen, el </a:t>
            </a:r>
            <a:r>
              <a:rPr lang="en-US" sz="1800" dirty="0" err="1"/>
              <a:t>texto</a:t>
            </a:r>
            <a:r>
              <a:rPr lang="en-US" sz="1800" dirty="0"/>
              <a:t> de </a:t>
            </a:r>
            <a:r>
              <a:rPr lang="en-US" sz="1800" dirty="0" err="1"/>
              <a:t>una</a:t>
            </a:r>
            <a:r>
              <a:rPr lang="en-US" sz="1800" dirty="0"/>
              <a:t> </a:t>
            </a:r>
            <a:r>
              <a:rPr lang="en-US" sz="1800" dirty="0" err="1"/>
              <a:t>lista</a:t>
            </a:r>
            <a:r>
              <a:rPr lang="en-US" sz="1800" dirty="0"/>
              <a:t> de </a:t>
            </a:r>
            <a:r>
              <a:rPr lang="en-US" sz="1800" dirty="0" err="1"/>
              <a:t>elementos</a:t>
            </a:r>
            <a:r>
              <a:rPr lang="en-US" sz="1800" dirty="0"/>
              <a:t>, etc.)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4510505" cy="4242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416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Ancho y Alto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El </a:t>
            </a:r>
            <a:r>
              <a:rPr lang="en-US" dirty="0" smtClean="0"/>
              <a:t>ancho (width) y el alto (height), </a:t>
            </a:r>
            <a:r>
              <a:rPr lang="en-US" dirty="0" err="1" smtClean="0"/>
              <a:t>incluye</a:t>
            </a:r>
            <a:r>
              <a:rPr lang="en-US" dirty="0" smtClean="0"/>
              <a:t>:</a:t>
            </a:r>
          </a:p>
          <a:p>
            <a:pPr lvl="1"/>
            <a:r>
              <a:rPr lang="en-US" dirty="0" err="1" smtClean="0"/>
              <a:t>Contenido</a:t>
            </a:r>
            <a:endParaRPr lang="en-US" dirty="0" smtClean="0"/>
          </a:p>
          <a:p>
            <a:pPr lvl="1"/>
            <a:r>
              <a:rPr lang="en-US" dirty="0" err="1" smtClean="0"/>
              <a:t>Relleno</a:t>
            </a:r>
            <a:endParaRPr lang="en-US" dirty="0" smtClean="0"/>
          </a:p>
          <a:p>
            <a:pPr lvl="1"/>
            <a:r>
              <a:rPr lang="en-US" dirty="0" smtClean="0"/>
              <a:t>Borden</a:t>
            </a:r>
            <a:endParaRPr lang="en-US" dirty="0"/>
          </a:p>
          <a:p>
            <a:pPr lvl="1"/>
            <a:r>
              <a:rPr lang="en-US" dirty="0" err="1" smtClean="0"/>
              <a:t>Margen</a:t>
            </a:r>
            <a:endParaRPr lang="en-US" dirty="0" smtClean="0"/>
          </a:p>
          <a:p>
            <a:r>
              <a:rPr lang="en-US" dirty="0" smtClean="0"/>
              <a:t>¿</a:t>
            </a:r>
            <a:r>
              <a:rPr lang="en-US" dirty="0" err="1" smtClean="0"/>
              <a:t>Cuánto</a:t>
            </a:r>
            <a:r>
              <a:rPr lang="en-US" dirty="0" smtClean="0"/>
              <a:t> </a:t>
            </a:r>
            <a:r>
              <a:rPr lang="en-US" dirty="0" err="1" smtClean="0"/>
              <a:t>es</a:t>
            </a:r>
            <a:r>
              <a:rPr lang="en-US" dirty="0" smtClean="0"/>
              <a:t> el ancho total?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5700" y="2940844"/>
            <a:ext cx="5118100" cy="2120900"/>
          </a:xfrm>
          <a:prstGeom prst="rect">
            <a:avLst/>
          </a:prstGeom>
        </p:spPr>
      </p:pic>
      <p:sp>
        <p:nvSpPr>
          <p:cNvPr id="8" name="3 CuadroTexto"/>
          <p:cNvSpPr txBox="1"/>
          <p:nvPr/>
        </p:nvSpPr>
        <p:spPr>
          <a:xfrm>
            <a:off x="1789113" y="4775618"/>
            <a:ext cx="2444323" cy="163121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en-US" sz="2000" dirty="0">
                <a:latin typeface="+mn-lt"/>
              </a:rPr>
              <a:t>width:250px;</a:t>
            </a:r>
            <a:br>
              <a:rPr lang="en-US" sz="2000" dirty="0">
                <a:latin typeface="+mn-lt"/>
              </a:rPr>
            </a:br>
            <a:r>
              <a:rPr lang="en-US" sz="2000" dirty="0">
                <a:latin typeface="+mn-lt"/>
              </a:rPr>
              <a:t>padding:10px;</a:t>
            </a:r>
            <a:br>
              <a:rPr lang="en-US" sz="2000" dirty="0">
                <a:latin typeface="+mn-lt"/>
              </a:rPr>
            </a:br>
            <a:r>
              <a:rPr lang="en-US" sz="2000" dirty="0">
                <a:latin typeface="+mn-lt"/>
              </a:rPr>
              <a:t>border:5px solid gray;</a:t>
            </a:r>
            <a:br>
              <a:rPr lang="en-US" sz="2000" dirty="0">
                <a:latin typeface="+mn-lt"/>
              </a:rPr>
            </a:br>
            <a:r>
              <a:rPr lang="en-US" sz="2000" dirty="0">
                <a:latin typeface="+mn-lt"/>
              </a:rPr>
              <a:t>margin:10px;</a:t>
            </a:r>
          </a:p>
          <a:p>
            <a:pPr algn="l">
              <a:defRPr/>
            </a:pPr>
            <a:endParaRPr lang="es-ES" sz="20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10436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dirty="0" smtClean="0"/>
              <a:t>Estructura</a:t>
            </a:r>
            <a:endParaRPr lang="es-EC" dirty="0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s-EC" sz="2531" dirty="0"/>
              <a:t>El navegador garantiza estilos por defecto para cada elemento HTML</a:t>
            </a:r>
          </a:p>
          <a:p>
            <a:pPr lvl="1"/>
            <a:r>
              <a:rPr lang="es-EC" sz="1969" dirty="0"/>
              <a:t>Ordena los elementos acorde al tipo</a:t>
            </a:r>
          </a:p>
          <a:p>
            <a:r>
              <a:rPr lang="es-EC" sz="2509" dirty="0"/>
              <a:t>Elementos Block: posicionados uno bajo otro hacia abajo en la </a:t>
            </a:r>
            <a:r>
              <a:rPr lang="es-EC" sz="2509" dirty="0" smtClean="0"/>
              <a:t>página</a:t>
            </a:r>
            <a:endParaRPr lang="es-EC" sz="2509" dirty="0"/>
          </a:p>
          <a:p>
            <a:pPr lvl="1"/>
            <a:r>
              <a:rPr lang="es-EC" sz="2087" dirty="0"/>
              <a:t>&lt;header</a:t>
            </a:r>
            <a:r>
              <a:rPr lang="es-EC" sz="2087" dirty="0" smtClean="0"/>
              <a:t>&gt;</a:t>
            </a:r>
          </a:p>
          <a:p>
            <a:pPr lvl="1"/>
            <a:r>
              <a:rPr lang="es-EC" sz="2087" dirty="0"/>
              <a:t>&lt;nav&gt;</a:t>
            </a:r>
          </a:p>
          <a:p>
            <a:pPr lvl="1"/>
            <a:r>
              <a:rPr lang="es-EC" sz="2087" dirty="0" smtClean="0"/>
              <a:t>&lt;</a:t>
            </a:r>
            <a:r>
              <a:rPr lang="es-EC" sz="2087" dirty="0"/>
              <a:t>section&gt;</a:t>
            </a:r>
          </a:p>
          <a:p>
            <a:pPr lvl="1"/>
            <a:r>
              <a:rPr lang="es-EC" sz="2087" dirty="0" smtClean="0"/>
              <a:t>&lt;aside&gt;</a:t>
            </a:r>
            <a:endParaRPr lang="es-EC" sz="2087" dirty="0"/>
          </a:p>
          <a:p>
            <a:pPr lvl="1"/>
            <a:r>
              <a:rPr lang="es-EC" sz="2087" dirty="0" smtClean="0"/>
              <a:t>&lt;</a:t>
            </a:r>
            <a:r>
              <a:rPr lang="es-EC" sz="2087" dirty="0"/>
              <a:t>footer</a:t>
            </a:r>
            <a:r>
              <a:rPr lang="es-EC" sz="2087" dirty="0" smtClean="0"/>
              <a:t>&gt;</a:t>
            </a:r>
            <a:endParaRPr lang="es-EC" sz="2087" dirty="0"/>
          </a:p>
          <a:p>
            <a:r>
              <a:rPr lang="es-EC" sz="2509" dirty="0"/>
              <a:t>Elementos </a:t>
            </a:r>
            <a:r>
              <a:rPr lang="es-EC" sz="2509" dirty="0" err="1"/>
              <a:t>Inline</a:t>
            </a:r>
            <a:r>
              <a:rPr lang="es-EC" sz="2509" dirty="0"/>
              <a:t>: posicionados uno junto a otro sin salto de línea a menos que no exista suficiente espacio horizontal</a:t>
            </a:r>
          </a:p>
          <a:p>
            <a:pPr lvl="2"/>
            <a:endParaRPr lang="es-EC" sz="1687" dirty="0"/>
          </a:p>
          <a:p>
            <a:pPr lvl="1"/>
            <a:endParaRPr lang="es-EC" sz="2109" dirty="0"/>
          </a:p>
        </p:txBody>
      </p:sp>
      <p:sp>
        <p:nvSpPr>
          <p:cNvPr id="5" name="AutoShape 2" descr="data:image/jpeg;base64,/9j/4AAQSkZJRgABAQEAYABgAAD/2wBDAAoHBwkHBgoJCAkLCwoMDxkQDw4ODx4WFxIZJCAmJSMgIyIoLTkwKCo2KyIjMkQyNjs9QEBAJjBGS0U+Sjk/QD3/wAALCAGAAYABAREA/8QAHwAAAQUBAQEBAQEAAAAAAAAAAAECAwQFBgcICQoL/8QAtRAAAgEDAwIEAwUFBAQAAAF9AQIDAAQRBRIhMUEGE1FhByJxFDKBkaEII0KxwRVS0fAkM2JyggkKFhcYGRolJicoKSo0NTY3ODk6Q0RFRkdISUpTVFVWV1hZWmNkZWZnaGlqc3R1dnd4eXqDhIWGh4iJipKTlJWWl5iZmqKjpKWmp6ipqrKztLW2t7i5usLDxMXGx8jJytLT1NXW19jZ2uHi4+Tl5ufo6erx8vP09fb3+Pn6/9oACAEBAAA/AO98U+ItW0zW9K0vRbG1uri/SZ/38pQL5YU9R9TVb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k0DxNrV14sm0PXNOtLWVLP7WrW8xkyN4UDn8aTXf+Sn+FP+uF7/AOgJW5qd1NbzqsT7QVz0B71T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qzp15PPdbJJNy4JxgVhQ/8louf+wGv/o6pNd/5Kf4U/64Xv8A6Ala2s/8fKf7n9TWfRRRRRRRRRRRRRRRRRRRRRRRRRRRRRRRRRRRRRRRRRRRV3Sf+P0f7prIh/5LRc/9gNf/AEdUmu/8lP8ACn/XC9/9AStbWf8Aj5T/AHP6ms+iiiiiiiiiiiiiiiiiiiiiiiiiiiiiiiiiiiiiiiiiiiruk/8AH6P901kQ/wDJaLn/ALAa/wDo6pNd/wCSn+FP+uF7/wCgJWtrP/Hyn+5/U1n0UUUUUUUUUUUUUVHDcQ3AYwTRyhW2sUYNg+hx3qSimTTRW8RknkSKNeruwUD8TTlYOoZSGUjIIOQRS0UUUyWWOCMyTOsaL1ZjgD8aSG4huVZoJo5VU7SUYMAfTjvUlFRzTxW8RknlSKMdXdgoH4mnghlBUggjII70tFFFFFFFFFFFFFXdJ/4/R/umsiH/AJLRc/8AYDX/ANHVJrv/ACU/wp/1wvf/AEBK1tZ/4+U/3P6ms+iiiiiiiiiiiiivOpf7b/4SCL/hLP7Q+x+evkf2fj7PncNvmY+bGcdawdN1LVdFtZr2xvhHbvrjQSW3lKd+RkkseegxgVoXXi/X31S/aG7jge2vfJjtJWgSMoD0O4hyT6j/APUniPxnqVteajNp+qSKLSdYvIeOFEU5wVAJLv0PPHeqnjDxBfaiuvWt3qUdtDA0SQ2BjXM4JB3A9eMBvxqzeeKdZiu5LO2vBZR2dnAYFJhVZCUU7mMhyRzj5a1bPVtd1nxX9gl1EWdsljFdTxxRo+eF3Kreh3HnJpvhv+3f7Xh/sX+0P7A3Df8A2rjO3P8Ayz/ixjp2r0OsPxZ/b39lj/hG/K+0bv3m7G7bj+HPGfrXMaVsuIoNPk/tU391fw/bBqP3tsYaQ7e235MfjXP6NqWq6NZpd2V8EtZdcNvJbGJTvyASSx56DGBV+Xxh4gl1K7eK6jhkgvfISzlaBIygP3TuIck+opPEfjTU7W91GfTtUk22tyIRA8cKIMEgqASXfp97jvVTxnr19qA8QWl1qSW8NtNHHDYGNczLuzuDdeMA/jVzUPFWtR6hdWtteCySyt4fIRjCqvlQdzGQ5IP+z0/nqWeq63rPiuWxm1AWlpDZQ3U8UUaPnKoXVW64O485NJ4Y/t7+1of7J+3/APCP5G7+1cbtv/TP+Lp07V6DRRRRRRRRRRRV3Sf+P0f7prIh/wCS0XP/AGA1/wDR1Sa7/wAlP8Kf9cL3/wBAStbWf+PlP9z+prPooooooooooooooqv/AGfZ7Cn2S32F/M2+UuN397p196GsLR7oXL2sDXC9JTGC4/HGaR9NspZZJJLO2eSQYdmiUlh7nHPQflRJp1lM++Wzt3bbsy0Sk7fTp09qJtOsrho2ns7eQxjCF4lbYPbI4qUW8K3DTrDGJmG0yBRuI9M9cVJRRTGijeRJGRS6Z2sRyueuD2zUX9n2ewJ9kt9ofzNvlLjd/e6dfehrC0e6F01rAbgdJTGN4/HGaa+mWMskkkllbM8vEjNEpL/U456UsmnWUzl5bO3dmUIWaJSSo6Dp09qJtOs7h43ntLeR4xhGeJWKj2yOKlW3hW4adYoxMw2tIFG4j0J61JRRRRRRRRRRRRV3Sf8Aj9H+6ayIf+S0XP8A2A1/9HVJrv8AyU/wp/1wvf8A0BK1tZ/4+U/3P6ms+iiiiiiiiiiiiiiiiiiiiiiiiiiiiiiiiiiiiiiiiiiiruk/8fo/3TWRD/yWi5/7Aa/+jqk13/kp/hT/AK4Xv/oCVraz/wAfKf7n9TWfRRRRRRRRRRRRRRRRRRRRRRRRRRRRRRRRRRRRRRRRRRRV3Sf+P0f7prIh/wCS0XP/AGA1/wDR1Sa7/wAlP8Kf9cL3/wBAStrVYJZbhDHGzALjIHvVH7Hcf88ZP++aPsdx/wA8ZP8Avmj7Hcf88ZP++aPsdx/zxk/75o+x3H/PGT/vmj7Hcf8APGT/AL5o+x3H/PGT/vmj7Hcf88ZP++aPsdx/zxk/75o+x3H/ADxk/wC+aPsdx/zxk/75o+x3H/PGT/vmj7Hcf88ZP++aPsdx/wA8ZP8Avmj7Hcf88ZP++aPsdx/zxk/75o+x3H/PGT/vmj7Hcf8APGT/AL5o+x3H/PGT/vmj7Hcf88ZP++aPsdx/zxk/75o+x3H/ADxk/wC+aPsdx/zxk/75o+x3H/PGT/vmj7Hcf88ZP++aPsdx/wA8ZP8Avmj7Hcf88ZP++aPsdx/zxk/75o+x3H/PGT/vmj7Hcf8APGT/AL5o+x3H/PGT/vmj7Hcf88ZP++aPsdx/zxk/75o+x3H/ADxk/wC+aPsdx/zxk/75o+x3H/PGT/vmj7Hcf88ZP++aPsdx/wA8ZP8Avmj7Hcf88ZP++aPsdx/zxk/75o+x3H/PGT/vmj7Hcf8APGT/AL5o+x3H/PGT/vmj7Hcf88ZP++at6ZbzRXYaSNlG08kViQ/8louf+wGv/o6pNd/5Kf4U/wCuF7/6AldPcTtE4CgYIzzUX2yT0X8qPtknov5UfbJPRfyo+2Sei/lR9sk9F/Kj7ZJ6L+VH2yT0X8qPtknov5UfbJPRfyo+2Sei/lR9sk9F/Kj7ZJ6L+VH2yT0X8qPtknov5UfbJPRfyo+2Sei/lR9sk9F/Kj7ZJ6L+VH2yT0X8qPtknov5UfbJPRfyo+2Sei/lR9sk9F/Kj7ZJ6L+VH2yT0X8qPtknov5UfbJPRfyo+2Sei/lR9sk9F/Kj7ZJ6L+VH2yT0X8qPtknov5UfbJPRfyo+2Sei/lR9sk9F/Kj7ZJ6L+VH2yT0X8qPtknov5UfbJPRfyo+2Sei/lR9sk9F/Kj7ZJ6L+VH2yT0X8qPtknov5VJBcPJJtYDGO1crD/wAlouf+wGv/AKOqTXf+Sn+FP+uF7/6AldHef6xfpVeiiiiiiiiiiiiiiiiiiiiiiiiiiiiiiiiiiiiiiiiiiiprT/X/AIVzUP8AyWi5/wCwGv8A6OqTXf8Akp/hT/rhe/8AoCV0d5/rF+lV6KKKKKKKKKKKKKKKKKKKKKKKKKKKKKKKKKKKKKKKKKKKmtP9f+Fc1D/yWi5/7Aa/+jqk13/kp/hT/rhe/wDoCV0d5/rF+lV6KKKKKKKKKKKKKKKKKKKKKKKKKKKKKKKKKKKKKKKKKKKmtP8AX/hXNQ/8louf+wGv/o6pNd/5Kf4U/wCuF7/6AldHef6xfpVeiiiiiiiiiiiiiiiuc8aeJrvwxpaXNnpr3hdirPzshH958AnFc2vjjUdP0e0vjeafrc2oXqW6xW2Y0t8j7uTznP8AeFTxfEO//svVTdWVhb3+n3gtWWS5KxHO7ocZJ+U8DrVeP4m6gtlfzTabA39m3MKXLIZFBikyN4DAMCCB1HerN54xvtQsdQv7HUNP0uzsb0wQTXILpebQdw9R2I25NbPgjxRd+KNPlnvNNa18sgJKN3l3AOfmTcAcce/Wumrz/wAT+N9Ss/EDaNAtto8R4XUr9WKPx/AANvfuccdqTW/FV34f+3amkgv0sobWz5YrHLI4LvJgcZIKfnUsfj7UYpddttR06ztbvTVjdVa6xGQ+MBmI68jp16VSj+JeqGHVE/s21muLG3W6zEZFR4yQGwGAPG7OehwauS+M7nW4tTk0u+s9MsbJYWS/uPmWR2AYxkHtyQcc5xV7wN4vvfE/2hLuwCJAPlvYA4gnOcfLuANdfRRRRRRRRRRRRRRU1p/r/wAK5qH/AJLRc/8AYDX/ANHVJrv/ACU/wp/1wvf/AEBK6O8/1i/Sq9FFFFFFFFFFFFFFFFY974T0a+eN5bGNGjuFuQYv3eZF6MduMn61VuvAehXZuzLbSB7q5F3I6zMGEozhlOePvHp61JbeC9GtYtRjS3kZdSQJdeZM7mQAHnJJOeSc9c1Zs/DOk2Om2thFYwtbWjF4UlG/Yxzluc88nmtWiorm1gvLdoLqGOaF+GjkUMp+oNZF14O0e80qbTprZjazTCdkEhX5gABgjoAABj2pmoeCtE1S4v57u1Z5L8IJ28xhnbjaRzwRgdKdYeDtI067nuooZnnuIDbzPNO8hkQ44O4nPQD6VJp/hLRtM0oabb2MbWnm+cY5f3gL+p3Zz0FbAAVQAMADAA7UtFFFFFFFFFFFFFFTWn+v/Cuah/5LRc/9gNf/AEdUmu/8lP8ACn/XC9/9ASujvP8AWL9Kr0UUUUUUUUUUUUUUUUUUUUUUUUUUUUUUUUUUUUUUUUUUVNaf6/8ACuah/wCS0XP/AGA1/wDR1Sa7/wAlP8Kf9cL3/wBASujvP9Yv0qvRRRRRRRRRRRRRRRRRRRRRRRRRRRRRRRRRRRRRRRRRRRU1p/r/AMK5qH/ktFz/ANgNf/R1Sa7/AMlP8Kf9cL3/ANASujvATIuPSq+D6GjB9DRg+howfQ0YPoaMH0NGD6GjB9DRg+howfQ0YPoaMH0NGD6GjB9DRg+howfQ0YPoaMH0NGD6GjB9DRg+howfQ0YPoaMH0NGD6GjB9DRg+howfQ0YPoaMH0NGD6GjB9DRg+howfQ0YPoaMH0NGD6GjB9DRg+howfQ0YPoaMH0NGD6GjB9DU1qCJ+R2rmof+S0XP8A2A1/9HVJrv8AyU/wp/1wvf8A0BK6C/vntJlVFUgrnmqv9sTf884/1o/tib/nnH+tH9sTf884/wBaP7Ym/wCecf60f2xN/wA84/1o/tib/nnH+tH9sTf884/1o/tib/nnH+tH9sTf884/1o/tib/nnH+tH9sTf884/wBaP7Ym/wCecf60f2xN/wA84/1o/tib/nnH+tH9sTf884/1o/tib/nnH+tH9sTf884/1o/tib/nnH+tH9sTf884/wBaP7Ym/wCecf60f2xN/wA84/1o/tib/nnH+tH9sTf884/1o/tib/nnH+tH9sTf884/1o/tib/nnH+tH9sTf884/wBaP7Ym/wCecf60f2xN/wA84/1o/tib/nnH+tH9sTf884/1o/tib/nnH+tH9sTf884/1o/tib/nnH+tH9sTf884/wBaP7Ym/wCecf60f2xN/wA84/1o/tib/nnH+tH9sTf884/1o/tib/nnH+tH9sTf884/1o/tib/nnH+tH9sTf884/wBaP7Ym/wCecf61YstQkubjy2VAME8ZrnYf+S0XP/YDX/0dUmu/8lP8Kf8AXC9/9AStbWf+PlP9z+prPoooooooooooooooooooooooooooooooooooooooooooq7pP/H6P901kQ/8AJaLn/sBr/wCjqk13/kp/hT/rhe/+gJWtrP8Ax8p/uf1NZ9FFFFFFFFFFFFFFFFFFFFFFFFFFFFFFFFFFFFFFFFFFFXdJ/wCP0f7prIh/5LRc/wDYDX/0dUmu/wDJT/Cn/XC9/wDQErW1n/j5T/c/qaz6KKKKKKKKKKKKKKKKKKKKKKKKKKKKKKKKKKKKKKKKKKKu6T/x+j/dNZEP/JaLn/sBr/6OqTXf+Sn+FP8Arhe/+gJWtrP/AB8p/uf1NZ9FFFFFFFFFFFFVtRunstOnuYreS5kiQssMf3nI7CuL0TxdqesXNxdPNaxm2ikZdHjU/aJWCnAJYf8AoNLp/wARZGt76XUYLZHtrfzvs8ZkSUNkDaQ64PXkg/nRYfEW4O59Q09DCbRrlXtt5CkKW2MWUDJA6jir+meIPEN/aJdPpVmsFzbNNbstzypxlQ4PXPHTpmuXtPEmrTeELG81CWZ/O1RY0miuDG7g7shgBjaMDjpW3ffEC8ge/vINNhfStPuhazO0pErHOCVGMY/z9IdS+IeoWsmqvbaZBLa6bMiSSNKVJVjgcep/Sn6x4wv9F1kC2uLXVI7gqy6cisLiHIBwCoI9+eea7m3laa2ilaNo2dAxRuqkjofcVJXH+L/F19ol/FZW1tFBHKB/xMLoOYUJ7YUHmmvql9CYJYbg6xLZafJdObb5VuHd9qcLxgBX/L1qpbfEdl0vUbm8htWltI0dYIWkV8sQuGDqMAFhkjNLb/EWeGG7fUdPVlithPHJb79jEkDYSyjB56jIq6mveI5NIuLmXTbOLfZG5t5I7jO3jIDKec4544rA0/X9Um0bwxNqEkzNd6gUWSO5ZTKu/wDjA4IzkbemBWkfiJdhDqP9mxf2ML37Hv8ANPnZ/vbcYxjtUV38RNRtXvJRpcDWdnfm0kk847jyQMD14P5ipNS8YajoniF7SGa21tJZTttLdWFxAM/dJUFTjpzzXeISyAkEEjOD2paKKKKKKKKKu6T/AMfo/wB01kQ/8louf+wGv/o6pNd/5Kf4U/64Xv8A6Ala2s/8fKf7n9TWfRRRRRRRRRRRRRVO80mxv3L3VrFJIUaPzCuHCkYIDdehrOtfBmj2pcmCWfdCbcfaJmk2xnqq5PA+lOsPCGk6fvEcU0ivEYNk8zyKsZ6qATgCmaZ4L0bSb1Lq2t3MsalYvMlZxED1CgnjqfzqOLwJocNt9nSCXyROtwqGdyFdc4I546mn3XgnQ7zUXvZrQmSRxJIgkYRyOP4mXOCf8akn8IaRcx6iktuxXUXWS5AkYbipyMc8c+laVrp1pZO721vHHJJgO6qNz4GBk9T0qzRTXjSWNkkVXRhhlYZBHuKzR4a0sW93Atqqw3SKkkaEqoVckBcfd5JPHc1Vg8F6NDHcI8Elx9oiEDtcTNIfLByFBJ4AIB49BT7TwhpVpFPGIpZkni8lxPM8nyf3Rk8D6U3TfBmjaXM8sFu7u0RhBmlZ9sZ6quTwKZa+CNGtIraOKGbZaz/aIQ0znY/HTnpx0pT4I0M6l9t+yHzPN8/y/Mby/M/vbM4zTpfBujT211BJbuY7q4+1SjzW5k5568dTxWtbWNtZtK1tBFE0zF5GRQC7HuT3qeiiiiiiiiiiruk/8fo/3TWRD/yWi5/7Aa/+jqk13/kp/hT/AK4Xv/oCVraz/wAfKf7n9TWfRRRRRRRRRRRRRRRRRRRRRRRRRRRRRRRRRRRRRRRRRRRV3Sf+P0f7prIh/wCS0XP/AGA1/wDR1Sa7/wAlP8Kf9cL3/wBAStbWf+PlP9z+prPoooooooooooooooooooooooooooooooooooooooooooq7pP8Ax+j/AHTWRD/yWi5/7Aa/+jqk13/kp/hT/rhe/wDoCVraz/x8p/uf1NZ+KMUYoxRijFGKMUYoxRijFGKMUYoxRijFGKMUYoxRijFGKMUYoxRijFGKMUYoxRijFGKMUYoxRijFGKMVd0n/AI/R/umsiH/ktFz/ANgNf/R1Sa7/AMlP8Kf9cL3/ANASuomnETgFc5GetM+2D/nn+tH2wf8APP8AWj7YP+ef60fbB/zz/Wj7YP8Ann+tH2wf88/1o+2D/nn+tH2wf88/1o+2D/nn+tH2wf8APP8AWj7YP+ef60fbB/zz/Wj7YP8Ann+tH2wf88/1o+2D/nn+tH2wf88/1o+2D/nn+tH2wf8APP8AWj7YP+ef60fbB/zz/Wj7YP8Ann+tH2wf88/1o+2D/nn+tH2wf88/1o+2D/nn+tH2wf8APP8AWj7YP+ef60fbB/zz/Wj7YP8Ann+tH2wf88/1o+2D/nn+tH2wf88/1o+2D/nn+tH2wf8APP8AWj7YP+ef60fbB/zz/Wj7YP8Ann+tH2wf88/1o+2D/nn+tH2wf88/1o+2D/nn+tH2wf8APP8AWj7YP+ef60fbB/zz/WnxXAlk2hccetcnD/yWi5/7Aa/+jqk13/kp/hT/AK4Xv/oCV0d5/rF+lV6KKKKKKKKKKKKKKKKKKKKKKKKKKKKKKKKKKKKKKKKKKKmtP9f+Fc1D/wAlouf+wGv/AKOqTXf+Sn+FP+uF7/6AldHef6xfpVeiiiiiiiiiiiiiiiiiiiiiiiiiiiiiiiiiiiiiiiiiiiprT/X/AIVzUP8AyWi5/wCwGv8A6OqTXf8Akp/hT/rhe/8AoCV0d5/rF+lV6KKKKKKKKKKKKKKKKKKKKKKKKKKKKKKKKKKKKKKKKKKKmtP9f+Fc1D/yWi5/7Aa/+jqk13/kp/hT/rhe/wDoCV0d5/rF+lV6KKKKKKKKKKKKKK5Txl43XwpLbW62TT3F0P3byOI4V5x8zn+X61XuPFupaLotncahFpt5Pdu58yC9SG3jUYwAzZLH6A/yqm3xVgOhWOoJprK11PJbsJZ9sUTIAeX2nqCMcevpT5fGTXeqeGJQZbaK+M3mxw3MckfygfeIB3fgQfWsm4+IGp6xqXhyWytJ9P0671EReYZFYXKB1UgjGV7/AJ9eK0Ifi5Yy38a/YwLGS5+zrN9qTzR6OYuoX3z/AIVJN4+vdB8QLpWtQWl950pSKTTpQ0igngPGec4+n4131FcLrnj+4i8RSaBpVtbQ3icG51KYRRfVR1br/wDWq3d+IL3TbrU7mRRdpp9tbwNEsywxtMwLO25uAMFPz6VQg+KcT6bqtxJppabTvLJW3uBLHIHOAQ4HAHc4NVdY+IEl54NvL+BTbSW9xHHusr2OQsGz3Kkr06FR7UnjTx/fJa65aaJZTxjTXjil1BZFHluXHGwjkHBGamvPilFpb/ZRaLcva20T3Mkl0kJZmUEhFIy557VLrPj+60VrfU9tjd6PexRywwiYR3aBlGflP3uc9PzrtdOvV1LTre8jjliWeMSBJV2uoIzgjsas0UUUUUUUUUUVNaf6/wDCuah/5LRc/wDYDX/0dUmu/wDJT/Cn/XC9/wDQEro7z/WL9Kr0UUUUUUUUUUUUUVHPbw3UDw3MUc0TjDJIoZW+oNc3cfD7R2ubOeyNzp0lmztEbSQLjf8Ae+8Dj8MYpkHw+sbPTls7LUdUtkWd58pcDksACGBXDD5R1BPXmn2Xw90ewk0x4Tc5055JI9zgiRnxuL8c9B0xVa0+GOj2V3aTRXOolbO5FzbwtODHGcg4AI6EgZ78datWXgOw069Etne6lDbiYzizS42w7j7AZx7ZxWvpmg6Zo7SPp9lDBJKxaSRV+dyTk5Y8mtCiqep6RYazbfZ9StIbmLsJFzt+h6g/Ssa98CaXfaNLpsj3KxSXIuQ6ONyMFCqASOgUAc5pieArKOW+mXUdWFxfKiyzrc7ZMr0IIA+mOmO1V5PhnpFxY3tvcXF9LJeujzTl0DnZnaBhcAc+nNP1b4caTq99fXMs9/CL8q08MEwWN2HRiMHJ+vqakuPAOny3rXVte6jZSSRJFN9lmCeaEACk8dcDqMVrW/hzSrbUTfpZxtelVX7RJl3wqhRgnOOB171p0UUUUUUUUUUUVNaf6/8ACuah/wCS0XP/AGA1/wDR1Sa7/wAlP8Kf9cL3/wBASujvP9Yv0qvRRRRRRRRRRRRRRRRRRRRRRRRRRRRRRRRRRRRRRRRRRRU1p/r/AMK5qH/ktFz/ANgNf/R1Sa7/AMlP8Kf9cL3/ANASujvP9Yv0qvRRRRRRRRRRRRRRRRRRRRRRRRRRRRRRRRRRRRRRRRRRRU1p/r/wrmof+S0XP/YDX/0dUmu/8lP8Kf8AXC9/9ASujvP9Yv0qvRRRRRRRRRRRRRRRRRRRRRRRRRRRRRRRRRRRRRRRRRRRU1p/r/wrmof+S0XP/YDX/wBHVJrv/JT/AAp/1wvf/QErpLq8ht5AsqFiRkYANQ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1NbXsE82yJGVsZyVArmIf8AktFz/wBgNf8A0dUmu/8AJT/Cn/XC9/8AQErW1n/j5T/c/qaz6KKKKKKKKKKKKKKKKKKKKKKKKKKKKKKKKKKKKKKKKKKKu6T/AMfo/wB01kQ/8louf+wGv/o6pNd/5Kf4U/64Xv8A6Ala2s/8fKf7n9TWfRRRRRRRRRRRRRRRRRRRRRRRRRRRRRRRRRRRRRRRRRRRV3Sf+P0f7prIh/5LRc/9gNf/AEdUmu/8lP8ACn/XC9/9AStbWf8Aj5T/AHP6ms+iiiiiiiiiiiiiiiiiiiiiiiiiiiiiiiiiiiiiiiiiiiruk/8AH6P901kQ/wDJaLn/ALAa/wDo6pNd/wCSn+FP+uF7/wCgJWtrP/Hyn+5/U1n0UUUUUUUUUUUUUUhIUEkgADJJ7ViX3jDSLG0FwtwbpTcC2AtR5haQjO0Y4JxWxDL50Mcmx08xQ2xxhhx0I7GpO4Hc1TTVbSTWJNLSXdeRxec8YB+VcgDJ6dxVzuR6VWvtRtNMjSS/uI7dHcRq0jbRuIJAz26GrCsHUMpBVhkEHIIpahuru3sbdp7ueOCFeryMFA/E1m3virTLG3+0Syu0P2X7XvRcjyyyqv4ksMfjV3TNRj1XT4ryKKeKOXlVnTY2Oxx79RVvp1+lU7rVbSzv7Synlxc3ZIhjAJLYGT9BVzvjv1xUN3dQ2Fq9zdSCKGMbmdugHrTre5hu4FmtpY5om+68bBlP4ipKKKKKKKKKKKKu6T/x+j/dNZEP/JaLn/sBr/6OqTXf+Sn+FP8Arhe/+gJWtrP/AB8p/uf1NZ9FFFFFFFFFFFFFFc74w8LP4os4Yo757YwsW2Ebo5enDjIz0/U1yms+FL26stIgudFtVeC/Ecn9nhvLaAgbmI6jOOSeeKo6n4b1P7dqMS6XfS6o92jWF/GT5UUIPA3Z+XA4x/hT9e8P6rNqer/aNMvb3UZ5Y20+9hJ8uFQemc4Xjjn/AOvV5vDl7beObqcWM7zXFifs95GCY47ox4Lse3O78xxVHw14d1KHUbJ3tL61uYVl+0v9k2rKDnIaQyfPnthe/wCNX/DnhO6tfBqFNGt5dVuZDFKuog7Y48kg7fy6c85rpfB/hOTwxDOJb5p2nIYxICsUXX7oJPr1rpK4vxJ4KutQ1z+2LSe3u3UDFlfqWhGAB8uDxnGenU1Q8R6He6zoGrzy6Y63iJaxWtvGpO0pgvsx1H7xx6fLWVqfhi4tpVjn0a9vbM6YsdkkGW+zTkAsWGePmLHPv+T7/QNWBsTr+nXuqwrpphRLclzDPzgtg9QMDPP44pJvC99FL4XudW026vmjRo7wRZdlAJMYOD2z19qhk8N6xJrdz9qt70XzX3mxXsNr5mF7ESmRQF/2cf4VtaR4ZnXWPEmo3GlfaLoXUjWK3OVjkDFgTzwQQRzWl4W8F3Oj6tJqlzcwwvKCDZWSlYBn1yefyrsKKKKKKKKKKKKu6T/x+j/dNZEP/JaLn/sBr/6OqTXf+Sn+FP8Arhe/+gJWtrP/AB8p/uf1NZ9FFFFFFFFFFFFFFFFFFFFFFFFFFFFFFFFFFFFFFFFFFFXdJ/4/R/umsiH/AJLRc/8AYDX/ANHVJrv/ACU/wp/1wvf/AEBK1tZ/4+U/3P6ms+iiiiiiiiiiiiiiiiiiiiiiiiiiiiiiiiiiiiiiiiiiiruk/wDH6P8AdNZEP/JaLn/sBr/6OqTXf+Sn+FP+uF7/AOgJWtrP/Hyn+5/U1n0UUUUUUUUUUUUUUUUUUUUUUUUUUUUUUUUUUUUUUUUUUVd0n/j9H+6ayIf+S0XP/YDX/wBHVJrv/JT/AAp/1wvf/QEro7zT/tcquZNuBjGM1X/sUf8APY/98/8A16P7FH/PY/8AfP8A9ej+xR/z2P8A3z/9ej+xR/z2P/fP/wBej+xR/wA9j/3z/wDXo/sUf89j/wB8/wD16P7FH/PY/wDfP/16P7FH/PY/98//AF6P7FH/AD2P/fP/ANej+xR/z2P/AHz/APXo/sUf89j/AN8//Xo/sUf89j/3z/8AXo/sUf8APY/98/8A16P7FH/PY/8AfP8A9ej+xR/z2P8A3z/9ej+xR/z2P/fP/wBej+xR/wA9j/3z/wDXo/sUf89j/wB8/wD16P7FH/PY/wDfP/16P7FH/PY/98//AF6P7FH/AD2P/fP/ANej+xR/z2P/AHz/APXo/sUf89j/AN8//Xo/sUf89j/3z/8AXo/sUf8APY/98/8A16P7FH/PY/8AfP8A9ej+xR/z2P8A3z/9ej+xR/z2P/fP/wBej+xR/wA9j/3z/wDXo/sUf89j/wB8/wD16P7FH/PY/wDfP/16P7FH/PY/98//AF6P7FH/AD2P/fP/ANej+xR/z2P/AHz/APXo/sUf89j/AN8//Xo/sUf89j/3z/8AXo/sUf8APY/98/8A16P7FH/PY/8AfP8A9ej+xR/z2P8A3z/9ej+xR/z2P/fP/wBej+xR/wA9j/3z/wDXo/sUf89j/wB8/wD16P7FH/PY/wDfP/16P7FH/PY/98//AF6mtNN+yz+YJN3GMbcVzUP/ACWi5/7Aa/8Ao6r3ibwtea3q2m6jp2sNplzYLKquLdZtwcKDwxx0H61U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ptB8I3+m+JZta1XXG1S4ktfsozarDtXcGH3Tj17d6//9mBAAAARAAAAAAAAAAAAAAAAAAAAAAAAAAAAAAAAAAAAAAAAAAAAAAAAAAAAAAAAAAAAAAAAAAAAAAAAAAAAAAAAAAAAAjQyep5+brOEYyCAKoAS6kLAgAAAAgAAAAQAAAAVABhAGIAbABlAE8AZgBDAG8AbgB0AGUAbgB0AHMAAACBAAAARAAAAAAAAAAAAAAAAAAAAAAAAAAAAAAAAAAAAAAAAAAAAAAAAAAAAAAAAAAAAAAAAAAAAAAAAAAAAAAAAAAAAAjQyep5+brOEYyCAKoAS6kLAgAAAAgAAAAQAAAAVABhAGIAbABlAE8AZgBDAG8AbgB0AGUAbgB0AHMAAACBAAAARAAAAAAAAAAAAAAAAAAAAAAAAAAAAAAAAAAAAAAAAAAAAAAAAAAAAAAAAAAAAAAAAAAAAAAAAAAAAAAAAAAAAAjQyep5+brOEYyCAKoAS6kLAgAAAAgAAAAQAAAAVABhAGIAbABlAE8AZgBDAG8AbgB0AGUA"/>
          <p:cNvSpPr>
            <a:spLocks noChangeAspect="1" noChangeArrowheads="1"/>
          </p:cNvSpPr>
          <p:nvPr/>
        </p:nvSpPr>
        <p:spPr bwMode="auto">
          <a:xfrm>
            <a:off x="1633388" y="-101575"/>
            <a:ext cx="214313" cy="214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4294" tIns="32147" rIns="64294" bIns="32147" numCol="1" anchor="t" anchorCtr="0" compatLnSpc="1">
            <a:prstTxWarp prst="textNoShape">
              <a:avLst/>
            </a:prstTxWarp>
          </a:bodyPr>
          <a:lstStyle/>
          <a:p>
            <a:endParaRPr lang="es-EC" sz="1266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3800" y="365125"/>
            <a:ext cx="5080000" cy="556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759132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Elementos</a:t>
            </a:r>
            <a:r>
              <a:rPr lang="en-US" dirty="0" smtClean="0"/>
              <a:t> Block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Aparecen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el </a:t>
            </a:r>
            <a:r>
              <a:rPr lang="en-US" dirty="0" err="1" smtClean="0"/>
              <a:t>cuerpo</a:t>
            </a:r>
            <a:r>
              <a:rPr lang="en-US" dirty="0" smtClean="0"/>
              <a:t> de la </a:t>
            </a:r>
            <a:r>
              <a:rPr lang="en-US" dirty="0" err="1" smtClean="0"/>
              <a:t>página</a:t>
            </a:r>
            <a:r>
              <a:rPr lang="en-US" dirty="0" smtClean="0"/>
              <a:t> de HTML</a:t>
            </a:r>
          </a:p>
          <a:p>
            <a:r>
              <a:rPr lang="en-US" dirty="0" smtClean="0"/>
              <a:t>Se </a:t>
            </a:r>
            <a:r>
              <a:rPr lang="en-US" dirty="0" err="1" smtClean="0"/>
              <a:t>recomienda</a:t>
            </a:r>
            <a:r>
              <a:rPr lang="en-US" dirty="0" smtClean="0"/>
              <a:t> que </a:t>
            </a:r>
            <a:r>
              <a:rPr lang="en-US" dirty="0" err="1" smtClean="0"/>
              <a:t>contenga</a:t>
            </a:r>
            <a:r>
              <a:rPr lang="en-US" dirty="0" smtClean="0"/>
              <a:t>:</a:t>
            </a:r>
            <a:endParaRPr lang="en-US" dirty="0"/>
          </a:p>
          <a:p>
            <a:pPr lvl="1"/>
            <a:r>
              <a:rPr lang="en-US" dirty="0" err="1" smtClean="0">
                <a:solidFill>
                  <a:schemeClr val="accent6">
                    <a:lumMod val="50000"/>
                  </a:schemeClr>
                </a:solidFill>
              </a:rPr>
              <a:t>Otros</a:t>
            </a:r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accent6">
                    <a:lumMod val="50000"/>
                  </a:schemeClr>
                </a:solidFill>
              </a:rPr>
              <a:t>elementos</a:t>
            </a:r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 de </a:t>
            </a:r>
            <a:r>
              <a:rPr lang="en-US" dirty="0" err="1" smtClean="0">
                <a:solidFill>
                  <a:schemeClr val="accent6">
                    <a:lumMod val="50000"/>
                  </a:schemeClr>
                </a:solidFill>
              </a:rPr>
              <a:t>bloque</a:t>
            </a:r>
            <a:endParaRPr lang="en-US" dirty="0" smtClean="0">
              <a:solidFill>
                <a:schemeClr val="accent6">
                  <a:lumMod val="50000"/>
                </a:schemeClr>
              </a:solidFill>
            </a:endParaRPr>
          </a:p>
          <a:p>
            <a:pPr lvl="1"/>
            <a:r>
              <a:rPr lang="en-US" dirty="0" err="1" smtClean="0">
                <a:solidFill>
                  <a:schemeClr val="accent6">
                    <a:lumMod val="50000"/>
                  </a:schemeClr>
                </a:solidFill>
              </a:rPr>
              <a:t>Elementos</a:t>
            </a:r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 Inline</a:t>
            </a:r>
          </a:p>
          <a:p>
            <a:r>
              <a:rPr lang="en-US" dirty="0" err="1" smtClean="0"/>
              <a:t>Comienzan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nueva</a:t>
            </a:r>
            <a:r>
              <a:rPr lang="en-US" dirty="0" smtClean="0"/>
              <a:t> </a:t>
            </a:r>
            <a:r>
              <a:rPr lang="en-US" dirty="0" err="1" smtClean="0"/>
              <a:t>línea</a:t>
            </a:r>
            <a:endParaRPr lang="en-US" dirty="0" smtClean="0"/>
          </a:p>
          <a:p>
            <a:r>
              <a:rPr lang="en-US" dirty="0" smtClean="0"/>
              <a:t>Para macro-</a:t>
            </a:r>
            <a:r>
              <a:rPr lang="en-US" dirty="0" err="1" smtClean="0"/>
              <a:t>estructuras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7196" y="1825625"/>
            <a:ext cx="6264804" cy="2659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498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Elemento</a:t>
            </a:r>
            <a:r>
              <a:rPr lang="en-US" smtClean="0"/>
              <a:t> Inline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/>
              <a:t>Aparecen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</a:t>
            </a:r>
            <a:r>
              <a:rPr lang="en-US" dirty="0" err="1"/>
              <a:t>cuerpo</a:t>
            </a:r>
            <a:r>
              <a:rPr lang="en-US" dirty="0"/>
              <a:t> de la </a:t>
            </a:r>
            <a:r>
              <a:rPr lang="en-US" dirty="0" err="1"/>
              <a:t>página</a:t>
            </a:r>
            <a:r>
              <a:rPr lang="en-US" dirty="0"/>
              <a:t> de </a:t>
            </a:r>
            <a:r>
              <a:rPr lang="en-US" dirty="0" smtClean="0"/>
              <a:t>HTML</a:t>
            </a:r>
          </a:p>
          <a:p>
            <a:r>
              <a:rPr lang="en-US" dirty="0" smtClean="0"/>
              <a:t>Se </a:t>
            </a:r>
            <a:r>
              <a:rPr lang="en-US" dirty="0" err="1" smtClean="0"/>
              <a:t>recomienda</a:t>
            </a:r>
            <a:r>
              <a:rPr lang="en-US" dirty="0" smtClean="0"/>
              <a:t> que </a:t>
            </a:r>
            <a:r>
              <a:rPr lang="en-US" dirty="0" err="1" smtClean="0"/>
              <a:t>contengan</a:t>
            </a:r>
            <a:r>
              <a:rPr lang="en-US" dirty="0" smtClean="0"/>
              <a:t>:</a:t>
            </a:r>
          </a:p>
          <a:p>
            <a:pPr lvl="1"/>
            <a:r>
              <a:rPr lang="en-US" dirty="0" err="1" smtClean="0"/>
              <a:t>Datos</a:t>
            </a:r>
            <a:endParaRPr lang="en-US" dirty="0" smtClean="0"/>
          </a:p>
          <a:p>
            <a:pPr lvl="1"/>
            <a:r>
              <a:rPr lang="en-US" dirty="0" err="1" smtClean="0"/>
              <a:t>Otros</a:t>
            </a:r>
            <a:r>
              <a:rPr lang="en-US" dirty="0" smtClean="0"/>
              <a:t> </a:t>
            </a:r>
            <a:r>
              <a:rPr lang="en-US" dirty="0" err="1" smtClean="0"/>
              <a:t>elementos</a:t>
            </a:r>
            <a:r>
              <a:rPr lang="en-US" dirty="0" smtClean="0"/>
              <a:t> inline</a:t>
            </a:r>
          </a:p>
          <a:p>
            <a:r>
              <a:rPr lang="en-US" dirty="0" smtClean="0"/>
              <a:t>Para micro-</a:t>
            </a:r>
            <a:r>
              <a:rPr lang="en-US" dirty="0" err="1" smtClean="0"/>
              <a:t>estructuras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842" y="1825625"/>
            <a:ext cx="5775158" cy="3831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994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Block vs Inline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Block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/>
        <p:txBody>
          <a:bodyPr numCol="2">
            <a:normAutofit/>
          </a:bodyPr>
          <a:lstStyle/>
          <a:p>
            <a:pPr marL="0" indent="0">
              <a:buNone/>
            </a:pPr>
            <a:r>
              <a:rPr lang="en-US" dirty="0" smtClean="0"/>
              <a:t>p</a:t>
            </a:r>
          </a:p>
          <a:p>
            <a:pPr marL="0" indent="0">
              <a:buNone/>
            </a:pPr>
            <a:r>
              <a:rPr lang="en-US" dirty="0" smtClean="0"/>
              <a:t>h1</a:t>
            </a:r>
            <a:r>
              <a:rPr lang="en-US" dirty="0"/>
              <a:t>, </a:t>
            </a:r>
            <a:r>
              <a:rPr lang="en-US" dirty="0" smtClean="0"/>
              <a:t>h2</a:t>
            </a:r>
            <a:r>
              <a:rPr lang="en-US" dirty="0"/>
              <a:t>, </a:t>
            </a:r>
            <a:r>
              <a:rPr lang="en-US" dirty="0" smtClean="0"/>
              <a:t>h3</a:t>
            </a:r>
            <a:r>
              <a:rPr lang="en-US" dirty="0"/>
              <a:t>, h4, h5, </a:t>
            </a:r>
            <a:r>
              <a:rPr lang="en-US" dirty="0" smtClean="0"/>
              <a:t>h6</a:t>
            </a:r>
          </a:p>
          <a:p>
            <a:pPr marL="0" indent="0">
              <a:buNone/>
            </a:pPr>
            <a:r>
              <a:rPr lang="en-US" dirty="0" err="1" smtClean="0"/>
              <a:t>ol,ul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pre</a:t>
            </a:r>
          </a:p>
          <a:p>
            <a:pPr marL="0" indent="0">
              <a:buNone/>
            </a:pPr>
            <a:r>
              <a:rPr lang="en-US" dirty="0"/>
              <a:t>a</a:t>
            </a:r>
            <a:r>
              <a:rPr lang="en-US" dirty="0" smtClean="0"/>
              <a:t>ddress</a:t>
            </a:r>
          </a:p>
          <a:p>
            <a:pPr marL="0" indent="0">
              <a:buNone/>
            </a:pPr>
            <a:r>
              <a:rPr lang="en-US" dirty="0" err="1" smtClean="0"/>
              <a:t>blockquote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d</a:t>
            </a:r>
            <a:r>
              <a:rPr lang="en-US" dirty="0" smtClean="0"/>
              <a:t>l</a:t>
            </a:r>
          </a:p>
          <a:p>
            <a:pPr marL="0" indent="0">
              <a:buNone/>
            </a:pPr>
            <a:r>
              <a:rPr lang="en-US" dirty="0"/>
              <a:t>d</a:t>
            </a:r>
            <a:r>
              <a:rPr lang="en-US" dirty="0" smtClean="0"/>
              <a:t>iv</a:t>
            </a:r>
          </a:p>
          <a:p>
            <a:pPr marL="0" indent="0">
              <a:buNone/>
            </a:pPr>
            <a:r>
              <a:rPr lang="en-US" dirty="0" err="1"/>
              <a:t>f</a:t>
            </a:r>
            <a:r>
              <a:rPr lang="en-US" dirty="0" err="1" smtClean="0"/>
              <a:t>ieldset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f</a:t>
            </a:r>
            <a:r>
              <a:rPr lang="en-US" dirty="0" smtClean="0"/>
              <a:t>orm</a:t>
            </a:r>
          </a:p>
          <a:p>
            <a:pPr marL="0" indent="0">
              <a:buNone/>
            </a:pPr>
            <a:r>
              <a:rPr lang="en-US" dirty="0" err="1"/>
              <a:t>h</a:t>
            </a:r>
            <a:r>
              <a:rPr lang="en-US" dirty="0" err="1" smtClean="0"/>
              <a:t>r</a:t>
            </a:r>
            <a:endParaRPr lang="en-US" dirty="0" smtClean="0"/>
          </a:p>
          <a:p>
            <a:pPr marL="0" indent="0">
              <a:buNone/>
            </a:pPr>
            <a:r>
              <a:rPr lang="en-US" dirty="0" err="1"/>
              <a:t>n</a:t>
            </a:r>
            <a:r>
              <a:rPr lang="en-US" dirty="0" err="1" smtClean="0"/>
              <a:t>oscript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table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Inline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b, big, </a:t>
            </a:r>
            <a:r>
              <a:rPr lang="en-US" dirty="0" err="1"/>
              <a:t>i</a:t>
            </a:r>
            <a:r>
              <a:rPr lang="en-US" dirty="0"/>
              <a:t>, small, </a:t>
            </a:r>
            <a:r>
              <a:rPr lang="en-US" dirty="0" err="1"/>
              <a:t>tt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abbr</a:t>
            </a:r>
            <a:r>
              <a:rPr lang="en-US" dirty="0"/>
              <a:t>, acronym, cite, code, </a:t>
            </a:r>
            <a:r>
              <a:rPr lang="en-US" dirty="0" err="1"/>
              <a:t>dfn</a:t>
            </a:r>
            <a:r>
              <a:rPr lang="en-US" dirty="0"/>
              <a:t>, </a:t>
            </a:r>
            <a:r>
              <a:rPr lang="en-US" dirty="0" err="1"/>
              <a:t>em</a:t>
            </a:r>
            <a:r>
              <a:rPr lang="en-US" dirty="0"/>
              <a:t>, </a:t>
            </a:r>
            <a:r>
              <a:rPr lang="en-US" dirty="0" err="1"/>
              <a:t>kbd</a:t>
            </a:r>
            <a:r>
              <a:rPr lang="en-US" dirty="0"/>
              <a:t>, strong, </a:t>
            </a:r>
            <a:r>
              <a:rPr lang="en-US" dirty="0" err="1"/>
              <a:t>samp</a:t>
            </a:r>
            <a:r>
              <a:rPr lang="en-US" dirty="0"/>
              <a:t>, </a:t>
            </a:r>
            <a:r>
              <a:rPr lang="en-US" dirty="0" err="1"/>
              <a:t>var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a, </a:t>
            </a:r>
            <a:r>
              <a:rPr lang="en-US" dirty="0" err="1"/>
              <a:t>bdo</a:t>
            </a:r>
            <a:r>
              <a:rPr lang="en-US" dirty="0"/>
              <a:t>, </a:t>
            </a:r>
            <a:r>
              <a:rPr lang="en-US" dirty="0" err="1"/>
              <a:t>br</a:t>
            </a:r>
            <a:r>
              <a:rPr lang="en-US" dirty="0"/>
              <a:t>, </a:t>
            </a:r>
            <a:r>
              <a:rPr lang="en-US" dirty="0" err="1"/>
              <a:t>img</a:t>
            </a:r>
            <a:r>
              <a:rPr lang="en-US" dirty="0"/>
              <a:t>, map, object, q, script, span, sub, sup</a:t>
            </a:r>
          </a:p>
          <a:p>
            <a:pPr marL="0" indent="0">
              <a:buNone/>
            </a:pPr>
            <a:r>
              <a:rPr lang="en-US" dirty="0"/>
              <a:t>button, input, label, select, </a:t>
            </a:r>
            <a:r>
              <a:rPr lang="en-US" dirty="0" err="1"/>
              <a:t>textarea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4996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5401" y="304131"/>
            <a:ext cx="6915484" cy="5802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283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838200" y="1472701"/>
            <a:ext cx="5181600" cy="4351338"/>
          </a:xfrm>
        </p:spPr>
        <p:txBody>
          <a:bodyPr>
            <a:noAutofit/>
          </a:bodyPr>
          <a:lstStyle/>
          <a:p>
            <a:r>
              <a:rPr lang="en-US" sz="3200" dirty="0" err="1" smtClean="0"/>
              <a:t>Versión</a:t>
            </a:r>
            <a:r>
              <a:rPr lang="en-US" sz="3200" dirty="0" smtClean="0"/>
              <a:t> 3</a:t>
            </a:r>
          </a:p>
          <a:p>
            <a:r>
              <a:rPr lang="es-MX" sz="3200" b="1" dirty="0" smtClean="0"/>
              <a:t>CSS </a:t>
            </a:r>
            <a:r>
              <a:rPr lang="es-MX" sz="3200" dirty="0" smtClean="0"/>
              <a:t>viene de </a:t>
            </a:r>
            <a:r>
              <a:rPr lang="es-MX" sz="3200" b="1" dirty="0" err="1" smtClean="0"/>
              <a:t>C</a:t>
            </a:r>
            <a:r>
              <a:rPr lang="es-MX" sz="3200" dirty="0" err="1" smtClean="0"/>
              <a:t>ascading</a:t>
            </a:r>
            <a:r>
              <a:rPr lang="es-MX" sz="3200" dirty="0"/>
              <a:t> </a:t>
            </a:r>
            <a:r>
              <a:rPr lang="es-MX" sz="3200" b="1" dirty="0"/>
              <a:t>S</a:t>
            </a:r>
            <a:r>
              <a:rPr lang="es-MX" sz="3200" dirty="0"/>
              <a:t>tyle </a:t>
            </a:r>
            <a:r>
              <a:rPr lang="es-MX" sz="3200" b="1" dirty="0" err="1"/>
              <a:t>S</a:t>
            </a:r>
            <a:r>
              <a:rPr lang="es-MX" sz="3200" dirty="0" err="1"/>
              <a:t>heets</a:t>
            </a:r>
            <a:endParaRPr lang="en-US" sz="3200" dirty="0" smtClean="0"/>
          </a:p>
          <a:p>
            <a:r>
              <a:rPr lang="en-US" sz="3200" dirty="0" smtClean="0"/>
              <a:t>Se </a:t>
            </a:r>
            <a:r>
              <a:rPr lang="en-US" sz="3200" dirty="0" err="1" smtClean="0"/>
              <a:t>utiliza</a:t>
            </a:r>
            <a:r>
              <a:rPr lang="en-US" sz="3200" dirty="0" smtClean="0"/>
              <a:t> para:</a:t>
            </a:r>
          </a:p>
          <a:p>
            <a:pPr lvl="1"/>
            <a:r>
              <a:rPr lang="en-US" dirty="0" err="1" smtClean="0"/>
              <a:t>Estilo</a:t>
            </a:r>
            <a:r>
              <a:rPr lang="en-US" dirty="0" smtClean="0"/>
              <a:t> y </a:t>
            </a:r>
            <a:r>
              <a:rPr lang="en-US" dirty="0" err="1" smtClean="0"/>
              <a:t>estructura</a:t>
            </a:r>
            <a:r>
              <a:rPr lang="en-US" dirty="0" smtClean="0"/>
              <a:t> del HTML</a:t>
            </a:r>
          </a:p>
          <a:p>
            <a:pPr lvl="1"/>
            <a:r>
              <a:rPr lang="en-US" dirty="0" err="1" smtClean="0"/>
              <a:t>Presentación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dispositivo</a:t>
            </a:r>
            <a:endParaRPr lang="en-US" dirty="0" smtClean="0"/>
          </a:p>
          <a:p>
            <a:pPr lvl="1"/>
            <a:r>
              <a:rPr lang="en-US" dirty="0" err="1" smtClean="0"/>
              <a:t>Ajustes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tamaño</a:t>
            </a:r>
            <a:endParaRPr lang="en-US" dirty="0" smtClean="0"/>
          </a:p>
          <a:p>
            <a:pPr lvl="1"/>
            <a:endParaRPr lang="en-US" dirty="0" smtClean="0"/>
          </a:p>
          <a:p>
            <a:pPr marL="0" indent="0">
              <a:buNone/>
            </a:pPr>
            <a:endParaRPr lang="en-US" sz="3200" dirty="0" smtClean="0"/>
          </a:p>
          <a:p>
            <a:pPr>
              <a:defRPr/>
            </a:pPr>
            <a:endParaRPr lang="en-US" sz="3200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5645" y="1988911"/>
            <a:ext cx="2681060" cy="2681060"/>
          </a:xfrm>
        </p:spPr>
      </p:pic>
      <p:sp>
        <p:nvSpPr>
          <p:cNvPr id="2" name="Rectángulo 1"/>
          <p:cNvSpPr/>
          <p:nvPr/>
        </p:nvSpPr>
        <p:spPr>
          <a:xfrm>
            <a:off x="8534089" y="4957882"/>
            <a:ext cx="120417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defRPr/>
            </a:pPr>
            <a:r>
              <a:rPr lang="en-US" sz="3200" b="1" dirty="0" smtClean="0">
                <a:solidFill>
                  <a:schemeClr val="accent1"/>
                </a:solidFill>
                <a:hlinkClick r:id="rId3"/>
              </a:rPr>
              <a:t>Demo</a:t>
            </a:r>
            <a:endParaRPr lang="en-US" sz="32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942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Sintaxis básica</a:t>
            </a:r>
            <a:endParaRPr lang="es-MX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s-MX" dirty="0" smtClean="0"/>
              <a:t>Reglas </a:t>
            </a:r>
            <a:r>
              <a:rPr lang="es-MX" b="1" dirty="0" smtClean="0"/>
              <a:t>CSS</a:t>
            </a:r>
            <a:r>
              <a:rPr lang="es-MX" dirty="0" smtClean="0"/>
              <a:t> compuestas por</a:t>
            </a:r>
          </a:p>
          <a:p>
            <a:pPr lvl="1"/>
            <a:r>
              <a:rPr lang="es-MX" b="1" dirty="0" smtClean="0"/>
              <a:t>Selector</a:t>
            </a:r>
          </a:p>
          <a:p>
            <a:pPr lvl="1"/>
            <a:r>
              <a:rPr lang="es-MX" b="1" dirty="0" smtClean="0"/>
              <a:t>Bloque de declaraciones</a:t>
            </a:r>
          </a:p>
          <a:p>
            <a:r>
              <a:rPr lang="es-MX" b="1" dirty="0" smtClean="0"/>
              <a:t>Selector</a:t>
            </a:r>
          </a:p>
          <a:p>
            <a:pPr lvl="1"/>
            <a:r>
              <a:rPr lang="es-MX" dirty="0" smtClean="0"/>
              <a:t>Sirve para identificar una o varias etiquetas HTML</a:t>
            </a:r>
          </a:p>
          <a:p>
            <a:r>
              <a:rPr lang="es-MX" b="1" dirty="0" smtClean="0"/>
              <a:t>Bloque de declaraciones</a:t>
            </a:r>
          </a:p>
          <a:p>
            <a:pPr lvl="1"/>
            <a:r>
              <a:rPr lang="es-MX" dirty="0" smtClean="0"/>
              <a:t>Agrupadas por </a:t>
            </a:r>
            <a:r>
              <a:rPr lang="en-US" b="1" dirty="0" smtClean="0"/>
              <a:t>{}</a:t>
            </a:r>
            <a:endParaRPr lang="es-MX" b="1" dirty="0" smtClean="0"/>
          </a:p>
          <a:p>
            <a:pPr lvl="1"/>
            <a:r>
              <a:rPr lang="es-MX" dirty="0" smtClean="0"/>
              <a:t>Colección de propiedades CSS, separadas por </a:t>
            </a:r>
            <a:r>
              <a:rPr lang="es-MX" b="1" dirty="0" smtClean="0"/>
              <a:t>;</a:t>
            </a:r>
          </a:p>
          <a:p>
            <a:pPr lvl="1"/>
            <a:r>
              <a:rPr lang="es-MX" dirty="0" smtClean="0"/>
              <a:t>Propiedad CSS: nombre y valor, separadas por </a:t>
            </a:r>
            <a:r>
              <a:rPr lang="es-MX" b="1" dirty="0" smtClean="0"/>
              <a:t>:</a:t>
            </a:r>
            <a:endParaRPr lang="es-MX" b="1" dirty="0"/>
          </a:p>
        </p:txBody>
      </p:sp>
      <p:pic>
        <p:nvPicPr>
          <p:cNvPr id="6" name="Picture 6" descr="http://www.w3schools.com/css/selector.gif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3459457"/>
            <a:ext cx="5181600" cy="10836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24414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2520" y="352926"/>
            <a:ext cx="6571247" cy="461140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442640" y="5237325"/>
            <a:ext cx="321100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hlinkClick r:id="rId3"/>
              </a:rPr>
              <a:t>CSS3 </a:t>
            </a:r>
            <a:r>
              <a:rPr lang="en-US" sz="3200" b="1" dirty="0" smtClean="0">
                <a:hlinkClick r:id="rId3"/>
              </a:rPr>
              <a:t>Propiedades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6873359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Selectores</a:t>
            </a:r>
            <a:r>
              <a:rPr lang="en-US" dirty="0" smtClean="0"/>
              <a:t> </a:t>
            </a:r>
            <a:r>
              <a:rPr lang="en-US" dirty="0" err="1" smtClean="0"/>
              <a:t>Básicos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err="1" smtClean="0"/>
              <a:t>Por</a:t>
            </a:r>
            <a:r>
              <a:rPr lang="en-US" b="1" dirty="0" smtClean="0"/>
              <a:t> </a:t>
            </a:r>
            <a:r>
              <a:rPr lang="en-US" b="1" dirty="0" err="1" smtClean="0"/>
              <a:t>identificador</a:t>
            </a:r>
            <a:r>
              <a:rPr lang="en-US" b="1" dirty="0" smtClean="0"/>
              <a:t>. </a:t>
            </a:r>
            <a:r>
              <a:rPr lang="en-US" dirty="0" err="1"/>
              <a:t>Comienza</a:t>
            </a:r>
            <a:r>
              <a:rPr lang="en-US" dirty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b="1" dirty="0"/>
              <a:t>#</a:t>
            </a:r>
          </a:p>
          <a:p>
            <a:pPr marL="0" indent="0">
              <a:buNone/>
            </a:pPr>
            <a:r>
              <a:rPr lang="en-US" b="1" dirty="0" err="1" smtClean="0"/>
              <a:t>Por</a:t>
            </a:r>
            <a:r>
              <a:rPr lang="en-US" b="1" dirty="0" smtClean="0"/>
              <a:t> </a:t>
            </a:r>
            <a:r>
              <a:rPr lang="en-US" b="1" dirty="0" err="1" smtClean="0"/>
              <a:t>elemento</a:t>
            </a:r>
            <a:r>
              <a:rPr lang="en-US" b="1" dirty="0"/>
              <a:t>.</a:t>
            </a:r>
            <a:r>
              <a:rPr lang="en-US" b="1" dirty="0" smtClean="0"/>
              <a:t> </a:t>
            </a:r>
            <a:r>
              <a:rPr lang="en-US" dirty="0" err="1" smtClean="0"/>
              <a:t>Nombre</a:t>
            </a:r>
            <a:r>
              <a:rPr lang="en-US" dirty="0" smtClean="0"/>
              <a:t> de la </a:t>
            </a:r>
            <a:r>
              <a:rPr lang="en-US" dirty="0" err="1" smtClean="0"/>
              <a:t>etiqueta</a:t>
            </a:r>
            <a:r>
              <a:rPr lang="en-US" dirty="0" smtClean="0"/>
              <a:t> HTML</a:t>
            </a:r>
          </a:p>
          <a:p>
            <a:pPr marL="0" indent="0">
              <a:buNone/>
            </a:pPr>
            <a:r>
              <a:rPr lang="en-US" b="1" dirty="0" err="1" smtClean="0"/>
              <a:t>Por</a:t>
            </a:r>
            <a:r>
              <a:rPr lang="en-US" b="1" dirty="0" smtClean="0"/>
              <a:t> </a:t>
            </a:r>
            <a:r>
              <a:rPr lang="en-US" b="1" dirty="0" err="1" smtClean="0"/>
              <a:t>clase</a:t>
            </a:r>
            <a:r>
              <a:rPr lang="en-US" b="1" dirty="0" smtClean="0"/>
              <a:t>. </a:t>
            </a:r>
            <a:r>
              <a:rPr lang="en-US" dirty="0" err="1"/>
              <a:t>Comienza</a:t>
            </a:r>
            <a:r>
              <a:rPr lang="en-US" dirty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b="1" dirty="0" smtClean="0"/>
              <a:t>.</a:t>
            </a:r>
            <a:endParaRPr lang="en-US" b="1" dirty="0" smtClean="0"/>
          </a:p>
          <a:p>
            <a:pPr marL="0" indent="0">
              <a:buNone/>
            </a:pPr>
            <a:r>
              <a:rPr lang="en-US" b="1" dirty="0" err="1" smtClean="0"/>
              <a:t>Por</a:t>
            </a:r>
            <a:r>
              <a:rPr lang="en-US" b="1" dirty="0" smtClean="0"/>
              <a:t> </a:t>
            </a:r>
            <a:r>
              <a:rPr lang="en-US" b="1" dirty="0" err="1"/>
              <a:t>agrupación</a:t>
            </a:r>
            <a:r>
              <a:rPr lang="en-US" b="1" dirty="0"/>
              <a:t>:</a:t>
            </a:r>
            <a:r>
              <a:rPr lang="en-US" dirty="0"/>
              <a:t> </a:t>
            </a:r>
            <a:r>
              <a:rPr lang="en-US" dirty="0" err="1" smtClean="0"/>
              <a:t>Selectores</a:t>
            </a:r>
            <a:r>
              <a:rPr lang="en-US" dirty="0" smtClean="0"/>
              <a:t> </a:t>
            </a:r>
            <a:r>
              <a:rPr lang="en-US" dirty="0" err="1" smtClean="0"/>
              <a:t>separados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b="1" dirty="0" smtClean="0"/>
              <a:t>,</a:t>
            </a:r>
          </a:p>
          <a:p>
            <a:pPr marL="0" indent="0">
              <a:buNone/>
            </a:pPr>
            <a:r>
              <a:rPr lang="en-US" b="1" dirty="0" err="1"/>
              <a:t>Descendientes</a:t>
            </a:r>
            <a:r>
              <a:rPr lang="en-US" b="1" dirty="0"/>
              <a:t>. </a:t>
            </a:r>
            <a:r>
              <a:rPr lang="en-US" dirty="0" err="1"/>
              <a:t>Selectores</a:t>
            </a:r>
            <a:r>
              <a:rPr lang="en-US" dirty="0"/>
              <a:t> </a:t>
            </a:r>
            <a:r>
              <a:rPr lang="en-US" dirty="0" err="1" smtClean="0"/>
              <a:t>separados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un </a:t>
            </a:r>
            <a:r>
              <a:rPr lang="en-US" b="1" dirty="0" err="1" smtClean="0"/>
              <a:t>espacio</a:t>
            </a:r>
            <a:endParaRPr lang="en-US" b="1" dirty="0" smtClean="0"/>
          </a:p>
          <a:p>
            <a:pPr marL="0" indent="0">
              <a:buNone/>
            </a:pPr>
            <a:r>
              <a:rPr lang="en-US" b="1" dirty="0" smtClean="0"/>
              <a:t>Universal</a:t>
            </a:r>
            <a:r>
              <a:rPr lang="en-US" dirty="0" smtClean="0"/>
              <a:t>. </a:t>
            </a:r>
            <a:r>
              <a:rPr lang="en-US" dirty="0" err="1"/>
              <a:t>Comienza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smtClean="0"/>
              <a:t>*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21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Tipos</a:t>
            </a:r>
            <a:r>
              <a:rPr lang="en-US" dirty="0"/>
              <a:t> de </a:t>
            </a:r>
            <a:r>
              <a:rPr lang="en-US" dirty="0" err="1"/>
              <a:t>letras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1189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Fuentes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Tipos</a:t>
            </a:r>
            <a:r>
              <a:rPr lang="en-US" dirty="0" smtClean="0"/>
              <a:t>:</a:t>
            </a:r>
          </a:p>
          <a:p>
            <a:pPr lvl="1"/>
            <a:r>
              <a:rPr lang="en-US" dirty="0" err="1" smtClean="0">
                <a:hlinkClick r:id="rId2"/>
              </a:rPr>
              <a:t>Comparación</a:t>
            </a:r>
            <a:r>
              <a:rPr lang="en-US" dirty="0" smtClean="0">
                <a:hlinkClick r:id="rId2"/>
              </a:rPr>
              <a:t>:</a:t>
            </a:r>
            <a:r>
              <a:rPr lang="en-US" dirty="0" smtClean="0"/>
              <a:t> Serif vs San Serif</a:t>
            </a:r>
          </a:p>
          <a:p>
            <a:r>
              <a:rPr lang="en-US" dirty="0" err="1" smtClean="0"/>
              <a:t>Unidades</a:t>
            </a:r>
            <a:endParaRPr lang="en-US" dirty="0" smtClean="0"/>
          </a:p>
          <a:p>
            <a:pPr lvl="1"/>
            <a:r>
              <a:rPr lang="en-US" dirty="0" smtClean="0">
                <a:hlinkClick r:id="rId3"/>
              </a:rPr>
              <a:t>Comparación:</a:t>
            </a:r>
            <a:r>
              <a:rPr lang="en-US" dirty="0" smtClean="0"/>
              <a:t> </a:t>
            </a:r>
            <a:r>
              <a:rPr lang="en-US" dirty="0" err="1" smtClean="0"/>
              <a:t>px</a:t>
            </a:r>
            <a:r>
              <a:rPr lang="en-US" dirty="0" smtClean="0"/>
              <a:t>, </a:t>
            </a:r>
            <a:r>
              <a:rPr lang="en-US" dirty="0" err="1" smtClean="0"/>
              <a:t>pt</a:t>
            </a:r>
            <a:r>
              <a:rPr lang="en-US" dirty="0" smtClean="0"/>
              <a:t>, </a:t>
            </a:r>
            <a:r>
              <a:rPr lang="en-US" dirty="0" err="1" smtClean="0"/>
              <a:t>em</a:t>
            </a:r>
            <a:r>
              <a:rPr lang="en-US" dirty="0" smtClean="0"/>
              <a:t> y %</a:t>
            </a:r>
          </a:p>
          <a:p>
            <a:r>
              <a:rPr lang="en-US" dirty="0" err="1" smtClean="0"/>
              <a:t>Propiedades</a:t>
            </a:r>
            <a:endParaRPr lang="en-US" dirty="0" smtClean="0"/>
          </a:p>
          <a:p>
            <a:pPr lvl="1"/>
            <a:r>
              <a:rPr lang="en-US" dirty="0"/>
              <a:t>f</a:t>
            </a:r>
            <a:r>
              <a:rPr lang="en-US" dirty="0" smtClean="0"/>
              <a:t>ont, font-family, font-size, line-height, font-weight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3316" y="1509169"/>
            <a:ext cx="5219032" cy="2609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5961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 smtClean="0"/>
              <a:t>¿</a:t>
            </a:r>
            <a:r>
              <a:rPr lang="en-US" b="0" dirty="0" err="1" smtClean="0"/>
              <a:t>Cómo</a:t>
            </a:r>
            <a:r>
              <a:rPr lang="en-US" b="0" dirty="0" smtClean="0"/>
              <a:t> se </a:t>
            </a:r>
            <a:r>
              <a:rPr lang="en-US" b="0" dirty="0" err="1" smtClean="0"/>
              <a:t>aplican</a:t>
            </a:r>
            <a:r>
              <a:rPr lang="en-US" b="0" dirty="0" smtClean="0"/>
              <a:t> </a:t>
            </a:r>
            <a:r>
              <a:rPr lang="en-US" dirty="0" err="1" smtClean="0"/>
              <a:t>reglas</a:t>
            </a:r>
            <a:r>
              <a:rPr lang="en-US" dirty="0" smtClean="0"/>
              <a:t> CSS</a:t>
            </a:r>
            <a:r>
              <a:rPr lang="en-US" b="0" dirty="0" smtClean="0"/>
              <a:t>?</a:t>
            </a:r>
            <a:endParaRPr lang="en-US" b="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t="21117" b="18190"/>
          <a:stretch/>
        </p:blipFill>
        <p:spPr>
          <a:xfrm>
            <a:off x="3385930" y="2159223"/>
            <a:ext cx="7967870" cy="272354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61736" y="6488668"/>
            <a:ext cx="11384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Referencia</a:t>
            </a:r>
            <a:r>
              <a:rPr lang="en-US" dirty="0" smtClean="0">
                <a:solidFill>
                  <a:schemeClr val="bg1"/>
                </a:solidFill>
              </a:rPr>
              <a:t>: https</a:t>
            </a:r>
            <a:r>
              <a:rPr lang="en-US" dirty="0">
                <a:solidFill>
                  <a:schemeClr val="bg1"/>
                </a:solidFill>
              </a:rPr>
              <a:t>://</a:t>
            </a:r>
            <a:r>
              <a:rPr lang="en-US" dirty="0" err="1">
                <a:solidFill>
                  <a:schemeClr val="bg1"/>
                </a:solidFill>
              </a:rPr>
              <a:t>image.slidesharecdn.com</a:t>
            </a:r>
            <a:r>
              <a:rPr lang="en-US" dirty="0">
                <a:solidFill>
                  <a:schemeClr val="bg1"/>
                </a:solidFill>
              </a:rPr>
              <a:t>/css-120210110505-phpapp02/95/css-tutorial-31-728.jpg?cb=1328873878</a:t>
            </a:r>
          </a:p>
        </p:txBody>
      </p:sp>
      <p:pic>
        <p:nvPicPr>
          <p:cNvPr id="1028" name="Picture 4" descr="Resultado de imagen para browser window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711" y="2735287"/>
            <a:ext cx="2027565" cy="1571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/>
          <p:cNvSpPr txBox="1"/>
          <p:nvPr/>
        </p:nvSpPr>
        <p:spPr>
          <a:xfrm>
            <a:off x="1181893" y="2146854"/>
            <a:ext cx="12129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300" dirty="0" smtClean="0"/>
              <a:t>Browser</a:t>
            </a:r>
            <a:endParaRPr lang="es-MX" sz="2300" dirty="0"/>
          </a:p>
        </p:txBody>
      </p:sp>
      <p:sp>
        <p:nvSpPr>
          <p:cNvPr id="6" name="Flecha derecha 5"/>
          <p:cNvSpPr/>
          <p:nvPr/>
        </p:nvSpPr>
        <p:spPr>
          <a:xfrm>
            <a:off x="3034749" y="3339548"/>
            <a:ext cx="427382" cy="278295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Flecha derecha 9"/>
          <p:cNvSpPr/>
          <p:nvPr/>
        </p:nvSpPr>
        <p:spPr>
          <a:xfrm>
            <a:off x="6039680" y="3339547"/>
            <a:ext cx="427382" cy="278295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" name="Flecha derecha 10"/>
          <p:cNvSpPr/>
          <p:nvPr/>
        </p:nvSpPr>
        <p:spPr>
          <a:xfrm>
            <a:off x="8189846" y="3352799"/>
            <a:ext cx="427382" cy="278295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/>
          <p:cNvSpPr/>
          <p:nvPr/>
        </p:nvSpPr>
        <p:spPr>
          <a:xfrm>
            <a:off x="3462131" y="2159223"/>
            <a:ext cx="2577549" cy="2723546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69931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nidad1" id="{64AA5760-C488-4445-B531-513545EBFB30}" vid="{E2E8812B-78B7-3647-8060-039B49026CD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Template-FIEC-ESPOL</Template>
  <TotalTime>7613</TotalTime>
  <Words>478</Words>
  <Application>Microsoft Office PowerPoint</Application>
  <PresentationFormat>Panorámica</PresentationFormat>
  <Paragraphs>111</Paragraphs>
  <Slides>17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Tema de Office</vt:lpstr>
      <vt:lpstr> Desarrollo de Aplicaciones Web</vt:lpstr>
      <vt:lpstr>Presentación de PowerPoint</vt:lpstr>
      <vt:lpstr>CSS</vt:lpstr>
      <vt:lpstr>Sintaxis básica</vt:lpstr>
      <vt:lpstr>Presentación de PowerPoint</vt:lpstr>
      <vt:lpstr>Selectores Básicos</vt:lpstr>
      <vt:lpstr>Tipos de letras</vt:lpstr>
      <vt:lpstr>Fuentes</vt:lpstr>
      <vt:lpstr>¿Cómo se aplican reglas CSS?</vt:lpstr>
      <vt:lpstr>Modelo de caja</vt:lpstr>
      <vt:lpstr>Modelo de Caja</vt:lpstr>
      <vt:lpstr>Modelo de Caja</vt:lpstr>
      <vt:lpstr>Ancho y Alto</vt:lpstr>
      <vt:lpstr>Estructura</vt:lpstr>
      <vt:lpstr>Elementos Block</vt:lpstr>
      <vt:lpstr>Elemento Inline</vt:lpstr>
      <vt:lpstr>Block vs Inline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Desarrollo de Aplicaciones Web</dc:title>
  <dc:creator>Allan Roberto Avendano Sudario</dc:creator>
  <cp:lastModifiedBy>Allan Roberto Avendano Sudario</cp:lastModifiedBy>
  <cp:revision>412</cp:revision>
  <dcterms:created xsi:type="dcterms:W3CDTF">2017-05-02T21:53:04Z</dcterms:created>
  <dcterms:modified xsi:type="dcterms:W3CDTF">2019-05-20T10:39:54Z</dcterms:modified>
</cp:coreProperties>
</file>

<file path=docProps/thumbnail.jpeg>
</file>